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ika Rathi" initials="SR" lastIdx="1" clrIdx="0">
    <p:extLst>
      <p:ext uri="{19B8F6BF-5375-455C-9EA6-DF929625EA0E}">
        <p15:presenceInfo xmlns:p15="http://schemas.microsoft.com/office/powerpoint/2012/main" userId="dce94339aef34e7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C7A70C-9766-428A-97AF-326B8BAFA6A0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2C71A458-B7A4-4E6B-B771-4B451B51C5A4}">
      <dgm:prSet phldrT="[Text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People</a:t>
          </a:r>
          <a:endParaRPr lang="en-US" dirty="0"/>
        </a:p>
      </dgm:t>
    </dgm:pt>
    <dgm:pt modelId="{3BB80774-2B2B-418E-91B7-EF1B4762BC7E}" type="parTrans" cxnId="{E0965D3C-4017-4BCD-A8CC-A980A8C204F5}">
      <dgm:prSet/>
      <dgm:spPr/>
      <dgm:t>
        <a:bodyPr/>
        <a:lstStyle/>
        <a:p>
          <a:endParaRPr lang="en-US"/>
        </a:p>
      </dgm:t>
    </dgm:pt>
    <dgm:pt modelId="{128CE5F8-D892-48B5-BB40-F41A0CE8A562}" type="sibTrans" cxnId="{E0965D3C-4017-4BCD-A8CC-A980A8C204F5}">
      <dgm:prSet/>
      <dgm:spPr/>
      <dgm:t>
        <a:bodyPr/>
        <a:lstStyle/>
        <a:p>
          <a:endParaRPr lang="en-US"/>
        </a:p>
      </dgm:t>
    </dgm:pt>
    <dgm:pt modelId="{A62CB825-B706-44A0-BE4B-D2F40953C1D4}">
      <dgm:prSet phldrT="[Text]"/>
      <dgm:spPr>
        <a:solidFill>
          <a:schemeClr val="accent6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dirty="0" smtClean="0"/>
            <a:t>Tools</a:t>
          </a:r>
          <a:endParaRPr lang="en-US" dirty="0"/>
        </a:p>
      </dgm:t>
    </dgm:pt>
    <dgm:pt modelId="{DDDC0370-8A2C-49F1-BF58-645FC724F38A}" type="parTrans" cxnId="{E5D969B2-D858-4B1C-9CF3-8A043E492C19}">
      <dgm:prSet/>
      <dgm:spPr/>
      <dgm:t>
        <a:bodyPr/>
        <a:lstStyle/>
        <a:p>
          <a:endParaRPr lang="en-US"/>
        </a:p>
      </dgm:t>
    </dgm:pt>
    <dgm:pt modelId="{57E3E972-082C-4FDF-8364-072BDDD313AF}" type="sibTrans" cxnId="{E5D969B2-D858-4B1C-9CF3-8A043E492C19}">
      <dgm:prSet/>
      <dgm:spPr/>
      <dgm:t>
        <a:bodyPr/>
        <a:lstStyle/>
        <a:p>
          <a:endParaRPr lang="en-US"/>
        </a:p>
      </dgm:t>
    </dgm:pt>
    <dgm:pt modelId="{42309CAA-536D-422C-BE35-D9D7F91D1BFF}">
      <dgm:prSet phldrT="[Text]"/>
      <dgm:spPr>
        <a:solidFill>
          <a:schemeClr val="accent4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dirty="0" smtClean="0"/>
            <a:t>Process</a:t>
          </a:r>
          <a:endParaRPr lang="en-US" dirty="0"/>
        </a:p>
      </dgm:t>
    </dgm:pt>
    <dgm:pt modelId="{4E255DC4-5902-447F-987D-F5C1157FEBF7}" type="parTrans" cxnId="{8385FA74-649B-44C0-9CA8-31C0ADEBA2E1}">
      <dgm:prSet/>
      <dgm:spPr/>
      <dgm:t>
        <a:bodyPr/>
        <a:lstStyle/>
        <a:p>
          <a:endParaRPr lang="en-US"/>
        </a:p>
      </dgm:t>
    </dgm:pt>
    <dgm:pt modelId="{5F9AFD9B-E654-4E18-8B26-8AC75E019261}" type="sibTrans" cxnId="{8385FA74-649B-44C0-9CA8-31C0ADEBA2E1}">
      <dgm:prSet/>
      <dgm:spPr/>
      <dgm:t>
        <a:bodyPr/>
        <a:lstStyle/>
        <a:p>
          <a:endParaRPr lang="en-US"/>
        </a:p>
      </dgm:t>
    </dgm:pt>
    <dgm:pt modelId="{2E793B71-BEB0-4C41-91E3-8EF15DF9EBDE}" type="pres">
      <dgm:prSet presAssocID="{9FC7A70C-9766-428A-97AF-326B8BAFA6A0}" presName="compositeShape" presStyleCnt="0">
        <dgm:presLayoutVars>
          <dgm:chMax val="7"/>
          <dgm:dir/>
          <dgm:resizeHandles val="exact"/>
        </dgm:presLayoutVars>
      </dgm:prSet>
      <dgm:spPr/>
    </dgm:pt>
    <dgm:pt modelId="{47ED0FE1-3A08-4605-A2B6-9DB98F9F45FA}" type="pres">
      <dgm:prSet presAssocID="{2C71A458-B7A4-4E6B-B771-4B451B51C5A4}" presName="circ1" presStyleLbl="vennNode1" presStyleIdx="0" presStyleCnt="3"/>
      <dgm:spPr/>
      <dgm:t>
        <a:bodyPr/>
        <a:lstStyle/>
        <a:p>
          <a:endParaRPr lang="en-US"/>
        </a:p>
      </dgm:t>
    </dgm:pt>
    <dgm:pt modelId="{59FAFB2C-37B6-4174-B26A-C126B5224DA1}" type="pres">
      <dgm:prSet presAssocID="{2C71A458-B7A4-4E6B-B771-4B451B51C5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50202F-2560-484A-A9A6-6F5F205194AA}" type="pres">
      <dgm:prSet presAssocID="{A62CB825-B706-44A0-BE4B-D2F40953C1D4}" presName="circ2" presStyleLbl="vennNode1" presStyleIdx="1" presStyleCnt="3"/>
      <dgm:spPr/>
      <dgm:t>
        <a:bodyPr/>
        <a:lstStyle/>
        <a:p>
          <a:endParaRPr lang="en-US"/>
        </a:p>
      </dgm:t>
    </dgm:pt>
    <dgm:pt modelId="{0F3AA101-A9B3-4FC2-9C79-C29F5D7AEB31}" type="pres">
      <dgm:prSet presAssocID="{A62CB825-B706-44A0-BE4B-D2F40953C1D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76CB91-1A47-4D53-8BD5-3BDDCCDE5A00}" type="pres">
      <dgm:prSet presAssocID="{42309CAA-536D-422C-BE35-D9D7F91D1BFF}" presName="circ3" presStyleLbl="vennNode1" presStyleIdx="2" presStyleCnt="3"/>
      <dgm:spPr/>
      <dgm:t>
        <a:bodyPr/>
        <a:lstStyle/>
        <a:p>
          <a:endParaRPr lang="en-US"/>
        </a:p>
      </dgm:t>
    </dgm:pt>
    <dgm:pt modelId="{4CAAEC71-A983-4894-A337-DE1565330818}" type="pres">
      <dgm:prSet presAssocID="{42309CAA-536D-422C-BE35-D9D7F91D1BFF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385FA74-649B-44C0-9CA8-31C0ADEBA2E1}" srcId="{9FC7A70C-9766-428A-97AF-326B8BAFA6A0}" destId="{42309CAA-536D-422C-BE35-D9D7F91D1BFF}" srcOrd="2" destOrd="0" parTransId="{4E255DC4-5902-447F-987D-F5C1157FEBF7}" sibTransId="{5F9AFD9B-E654-4E18-8B26-8AC75E019261}"/>
    <dgm:cxn modelId="{D9A716AA-0689-4853-B92A-E1D160ED3DF8}" type="presOf" srcId="{9FC7A70C-9766-428A-97AF-326B8BAFA6A0}" destId="{2E793B71-BEB0-4C41-91E3-8EF15DF9EBDE}" srcOrd="0" destOrd="0" presId="urn:microsoft.com/office/officeart/2005/8/layout/venn1"/>
    <dgm:cxn modelId="{081DBCA0-89CA-472B-9977-7C50B12F3131}" type="presOf" srcId="{A62CB825-B706-44A0-BE4B-D2F40953C1D4}" destId="{0F3AA101-A9B3-4FC2-9C79-C29F5D7AEB31}" srcOrd="1" destOrd="0" presId="urn:microsoft.com/office/officeart/2005/8/layout/venn1"/>
    <dgm:cxn modelId="{4209E796-3761-438E-86CC-74FA9D583F15}" type="presOf" srcId="{42309CAA-536D-422C-BE35-D9D7F91D1BFF}" destId="{0176CB91-1A47-4D53-8BD5-3BDDCCDE5A00}" srcOrd="0" destOrd="0" presId="urn:microsoft.com/office/officeart/2005/8/layout/venn1"/>
    <dgm:cxn modelId="{4D4E8F02-E9C9-41DF-A0FD-A1FF2C7DA5A6}" type="presOf" srcId="{A62CB825-B706-44A0-BE4B-D2F40953C1D4}" destId="{3A50202F-2560-484A-A9A6-6F5F205194AA}" srcOrd="0" destOrd="0" presId="urn:microsoft.com/office/officeart/2005/8/layout/venn1"/>
    <dgm:cxn modelId="{E0965D3C-4017-4BCD-A8CC-A980A8C204F5}" srcId="{9FC7A70C-9766-428A-97AF-326B8BAFA6A0}" destId="{2C71A458-B7A4-4E6B-B771-4B451B51C5A4}" srcOrd="0" destOrd="0" parTransId="{3BB80774-2B2B-418E-91B7-EF1B4762BC7E}" sibTransId="{128CE5F8-D892-48B5-BB40-F41A0CE8A562}"/>
    <dgm:cxn modelId="{F46252C1-E69B-4572-B204-D12C4151F7D4}" type="presOf" srcId="{42309CAA-536D-422C-BE35-D9D7F91D1BFF}" destId="{4CAAEC71-A983-4894-A337-DE1565330818}" srcOrd="1" destOrd="0" presId="urn:microsoft.com/office/officeart/2005/8/layout/venn1"/>
    <dgm:cxn modelId="{256942F2-F230-4F20-AA84-49B984A5ECEA}" type="presOf" srcId="{2C71A458-B7A4-4E6B-B771-4B451B51C5A4}" destId="{47ED0FE1-3A08-4605-A2B6-9DB98F9F45FA}" srcOrd="0" destOrd="0" presId="urn:microsoft.com/office/officeart/2005/8/layout/venn1"/>
    <dgm:cxn modelId="{EFDA77BF-EEC9-46CF-A172-1E69495A6561}" type="presOf" srcId="{2C71A458-B7A4-4E6B-B771-4B451B51C5A4}" destId="{59FAFB2C-37B6-4174-B26A-C126B5224DA1}" srcOrd="1" destOrd="0" presId="urn:microsoft.com/office/officeart/2005/8/layout/venn1"/>
    <dgm:cxn modelId="{E5D969B2-D858-4B1C-9CF3-8A043E492C19}" srcId="{9FC7A70C-9766-428A-97AF-326B8BAFA6A0}" destId="{A62CB825-B706-44A0-BE4B-D2F40953C1D4}" srcOrd="1" destOrd="0" parTransId="{DDDC0370-8A2C-49F1-BF58-645FC724F38A}" sibTransId="{57E3E972-082C-4FDF-8364-072BDDD313AF}"/>
    <dgm:cxn modelId="{56F7424C-D7C8-495B-8BE9-74CC017DF73A}" type="presParOf" srcId="{2E793B71-BEB0-4C41-91E3-8EF15DF9EBDE}" destId="{47ED0FE1-3A08-4605-A2B6-9DB98F9F45FA}" srcOrd="0" destOrd="0" presId="urn:microsoft.com/office/officeart/2005/8/layout/venn1"/>
    <dgm:cxn modelId="{A3D1A483-162B-479B-95DC-C071EE170224}" type="presParOf" srcId="{2E793B71-BEB0-4C41-91E3-8EF15DF9EBDE}" destId="{59FAFB2C-37B6-4174-B26A-C126B5224DA1}" srcOrd="1" destOrd="0" presId="urn:microsoft.com/office/officeart/2005/8/layout/venn1"/>
    <dgm:cxn modelId="{47E53013-BC50-4106-961C-7A3EFCEDDD3C}" type="presParOf" srcId="{2E793B71-BEB0-4C41-91E3-8EF15DF9EBDE}" destId="{3A50202F-2560-484A-A9A6-6F5F205194AA}" srcOrd="2" destOrd="0" presId="urn:microsoft.com/office/officeart/2005/8/layout/venn1"/>
    <dgm:cxn modelId="{149D2F58-F240-4D64-93A4-84142B62B4EA}" type="presParOf" srcId="{2E793B71-BEB0-4C41-91E3-8EF15DF9EBDE}" destId="{0F3AA101-A9B3-4FC2-9C79-C29F5D7AEB31}" srcOrd="3" destOrd="0" presId="urn:microsoft.com/office/officeart/2005/8/layout/venn1"/>
    <dgm:cxn modelId="{B22BA18F-F6BA-4AF6-824B-9027B5D0D864}" type="presParOf" srcId="{2E793B71-BEB0-4C41-91E3-8EF15DF9EBDE}" destId="{0176CB91-1A47-4D53-8BD5-3BDDCCDE5A00}" srcOrd="4" destOrd="0" presId="urn:microsoft.com/office/officeart/2005/8/layout/venn1"/>
    <dgm:cxn modelId="{FFA31A4B-78BC-473A-A93F-C02E066DB063}" type="presParOf" srcId="{2E793B71-BEB0-4C41-91E3-8EF15DF9EBDE}" destId="{4CAAEC71-A983-4894-A337-DE1565330818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ED0FE1-3A08-4605-A2B6-9DB98F9F45FA}">
      <dsp:nvSpPr>
        <dsp:cNvPr id="0" name=""/>
        <dsp:cNvSpPr/>
      </dsp:nvSpPr>
      <dsp:spPr>
        <a:xfrm>
          <a:off x="2155042" y="61698"/>
          <a:ext cx="2961525" cy="2961525"/>
        </a:xfrm>
        <a:prstGeom prst="ellipse">
          <a:avLst/>
        </a:prstGeom>
        <a:solidFill>
          <a:schemeClr val="accent2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People</a:t>
          </a:r>
          <a:endParaRPr lang="en-US" sz="4500" kern="1200" dirty="0"/>
        </a:p>
      </dsp:txBody>
      <dsp:txXfrm>
        <a:off x="2549912" y="579965"/>
        <a:ext cx="2171785" cy="1332686"/>
      </dsp:txXfrm>
    </dsp:sp>
    <dsp:sp modelId="{3A50202F-2560-484A-A9A6-6F5F205194AA}">
      <dsp:nvSpPr>
        <dsp:cNvPr id="0" name=""/>
        <dsp:cNvSpPr/>
      </dsp:nvSpPr>
      <dsp:spPr>
        <a:xfrm>
          <a:off x="3223659" y="1912651"/>
          <a:ext cx="2961525" cy="2961525"/>
        </a:xfrm>
        <a:prstGeom prst="ellipse">
          <a:avLst/>
        </a:prstGeom>
        <a:solidFill>
          <a:schemeClr val="accent6">
            <a:lumMod val="60000"/>
            <a:lumOff val="4000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Tools</a:t>
          </a:r>
          <a:endParaRPr lang="en-US" sz="4500" kern="1200" dirty="0"/>
        </a:p>
      </dsp:txBody>
      <dsp:txXfrm>
        <a:off x="4129392" y="2677712"/>
        <a:ext cx="1776915" cy="1628839"/>
      </dsp:txXfrm>
    </dsp:sp>
    <dsp:sp modelId="{0176CB91-1A47-4D53-8BD5-3BDDCCDE5A00}">
      <dsp:nvSpPr>
        <dsp:cNvPr id="0" name=""/>
        <dsp:cNvSpPr/>
      </dsp:nvSpPr>
      <dsp:spPr>
        <a:xfrm>
          <a:off x="1086425" y="1912651"/>
          <a:ext cx="2961525" cy="2961525"/>
        </a:xfrm>
        <a:prstGeom prst="ellipse">
          <a:avLst/>
        </a:prstGeom>
        <a:solidFill>
          <a:schemeClr val="accent4">
            <a:lumMod val="60000"/>
            <a:lumOff val="4000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Process</a:t>
          </a:r>
          <a:endParaRPr lang="en-US" sz="4500" kern="1200" dirty="0"/>
        </a:p>
      </dsp:txBody>
      <dsp:txXfrm>
        <a:off x="1365302" y="2677712"/>
        <a:ext cx="1776915" cy="16288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</a:t>
            </a:r>
            <a:r>
              <a:rPr lang="en-US" dirty="0"/>
              <a:t>Anti-Patterns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>
            <a:normAutofit/>
          </a:bodyPr>
          <a:lstStyle/>
          <a:p>
            <a:r>
              <a:rPr lang="en-US" dirty="0"/>
              <a:t>Blame Culture</a:t>
            </a:r>
          </a:p>
          <a:p>
            <a:pPr lvl="1"/>
            <a:r>
              <a:rPr lang="en-US" dirty="0"/>
              <a:t>A blame culture is one that tends toward blaming and punishing people when mistakes are made, either at an individual or an organizational level</a:t>
            </a:r>
          </a:p>
          <a:p>
            <a:r>
              <a:rPr lang="en-US" dirty="0"/>
              <a:t>Silos</a:t>
            </a:r>
          </a:p>
          <a:p>
            <a:pPr lvl="1"/>
            <a:r>
              <a:rPr lang="en-US" dirty="0"/>
              <a:t>A departmental or organizational silo describes the mentality of teams that do not share their knowledge with other teams in the same company</a:t>
            </a:r>
          </a:p>
          <a:p>
            <a:r>
              <a:rPr lang="en-US" dirty="0"/>
              <a:t>Root Cause Analysis</a:t>
            </a:r>
          </a:p>
          <a:p>
            <a:pPr lvl="1"/>
            <a:r>
              <a:rPr lang="en-US" dirty="0"/>
              <a:t>Root cause analysis (RCA) is a method to identify contributing and “root” causes of events or near-misses/close calls and the appropriate actions to prevent </a:t>
            </a:r>
            <a:r>
              <a:rPr lang="en-US" dirty="0" smtClean="0"/>
              <a:t>recurrence</a:t>
            </a:r>
            <a:endParaRPr lang="en-US" dirty="0"/>
          </a:p>
          <a:p>
            <a:r>
              <a:rPr lang="en-US" dirty="0"/>
              <a:t>Human Errors</a:t>
            </a:r>
          </a:p>
          <a:p>
            <a:pPr lvl="1"/>
            <a:r>
              <a:rPr lang="en-US" dirty="0"/>
              <a:t>Human error, the idea that a human being made a mistake that directly caused a failure, is often cited as the root cause in a root cause 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98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dimensions of DevOps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People</a:t>
            </a:r>
          </a:p>
          <a:p>
            <a:r>
              <a:rPr lang="en-US" dirty="0"/>
              <a:t>Process</a:t>
            </a:r>
          </a:p>
          <a:p>
            <a:r>
              <a:rPr lang="en-US" dirty="0"/>
              <a:t>Tools / Technology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3-D of DevOps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5638800" y="1756356"/>
            <a:ext cx="7271610" cy="4935876"/>
            <a:chOff x="3929790" y="1756357"/>
            <a:chExt cx="7271610" cy="4935876"/>
          </a:xfrm>
        </p:grpSpPr>
        <p:graphicFrame>
          <p:nvGraphicFramePr>
            <p:cNvPr id="7" name="Diagram 6"/>
            <p:cNvGraphicFramePr/>
            <p:nvPr>
              <p:extLst>
                <p:ext uri="{D42A27DB-BD31-4B8C-83A1-F6EECF244321}">
                  <p14:modId xmlns:p14="http://schemas.microsoft.com/office/powerpoint/2010/main" val="2975600558"/>
                </p:ext>
              </p:extLst>
            </p:nvPr>
          </p:nvGraphicFramePr>
          <p:xfrm>
            <a:off x="3929790" y="1756357"/>
            <a:ext cx="7271610" cy="493587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3" name="TextBox 32"/>
            <p:cNvSpPr txBox="1"/>
            <p:nvPr/>
          </p:nvSpPr>
          <p:spPr>
            <a:xfrm rot="19467655">
              <a:off x="7651885" y="3850588"/>
              <a:ext cx="13302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accent6">
                      <a:lumMod val="7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Innovation</a:t>
              </a:r>
              <a:endParaRPr lang="en-US" sz="1600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 rot="16200000">
              <a:off x="6868078" y="5255453"/>
              <a:ext cx="13302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accent6">
                      <a:lumMod val="7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Automation</a:t>
              </a:r>
              <a:endParaRPr lang="en-US" sz="1600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 rot="1929120">
              <a:off x="6102634" y="3931389"/>
              <a:ext cx="14518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accent6">
                      <a:lumMod val="7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Collaboration</a:t>
              </a:r>
              <a:endParaRPr lang="en-US" sz="1600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241074" y="4470377"/>
              <a:ext cx="7814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2060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DevOps</a:t>
              </a:r>
              <a:endParaRPr lang="en-US" sz="1200" dirty="0">
                <a:solidFill>
                  <a:srgbClr val="002060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7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DevOps Misconceptions</a:t>
            </a:r>
          </a:p>
          <a:p>
            <a:r>
              <a:rPr lang="en-IN" dirty="0" smtClean="0"/>
              <a:t>DevOps </a:t>
            </a:r>
            <a:r>
              <a:rPr lang="en-IN" dirty="0" err="1" smtClean="0"/>
              <a:t>Antipatterns</a:t>
            </a:r>
            <a:endParaRPr lang="en-IN" dirty="0" smtClean="0"/>
          </a:p>
          <a:p>
            <a:r>
              <a:rPr lang="en-IN" dirty="0" smtClean="0"/>
              <a:t>Three Dimensions of DevOps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smtClean="0"/>
              <a:t>DevOps </a:t>
            </a:r>
            <a:r>
              <a:rPr lang="en-US" dirty="0"/>
              <a:t>Misconceptions </a:t>
            </a:r>
            <a:r>
              <a:rPr lang="en-US" dirty="0" smtClean="0"/>
              <a:t>and Dimensions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200399"/>
          </a:xfrm>
        </p:spPr>
        <p:txBody>
          <a:bodyPr/>
          <a:lstStyle/>
          <a:p>
            <a:r>
              <a:rPr lang="en-US" dirty="0"/>
              <a:t>As the name indicates Development and Operations</a:t>
            </a:r>
          </a:p>
          <a:p>
            <a:r>
              <a:rPr lang="en-US" b="1" dirty="0"/>
              <a:t>However the Truth is:</a:t>
            </a:r>
          </a:p>
          <a:p>
            <a:r>
              <a:rPr lang="en-US" dirty="0"/>
              <a:t>DevOps tagline is bring development and operations together</a:t>
            </a:r>
          </a:p>
          <a:p>
            <a:r>
              <a:rPr lang="en-US" dirty="0"/>
              <a:t>The concepts and ideas of </a:t>
            </a:r>
            <a:r>
              <a:rPr lang="en-US" dirty="0" smtClean="0"/>
              <a:t>DevOps include </a:t>
            </a:r>
            <a:r>
              <a:rPr lang="en-US" dirty="0"/>
              <a:t>all roles within an organization</a:t>
            </a:r>
          </a:p>
          <a:p>
            <a:r>
              <a:rPr lang="en-US" dirty="0"/>
              <a:t>There is no definitive list of which teams or individuals should be involved</a:t>
            </a:r>
          </a:p>
          <a:p>
            <a:r>
              <a:rPr lang="en-US" dirty="0"/>
              <a:t>Any team within the organization should be considered as a candidate for DevOps, it may include security, QA, support, and legal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DevOps Only Involves Developers and System Administrators</a:t>
            </a:r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200399"/>
          </a:xfrm>
        </p:spPr>
        <p:txBody>
          <a:bodyPr/>
          <a:lstStyle/>
          <a:p>
            <a:r>
              <a:rPr lang="en-US" dirty="0"/>
              <a:t>Creating a team called </a:t>
            </a:r>
            <a:r>
              <a:rPr lang="en-US" dirty="0" smtClean="0"/>
              <a:t>DevOps</a:t>
            </a:r>
            <a:r>
              <a:rPr lang="en-US" dirty="0"/>
              <a:t>, </a:t>
            </a:r>
            <a:r>
              <a:rPr lang="en-US" dirty="0" smtClean="0"/>
              <a:t>OR</a:t>
            </a:r>
            <a:endParaRPr lang="en-US" dirty="0"/>
          </a:p>
          <a:p>
            <a:r>
              <a:rPr lang="en-US" dirty="0"/>
              <a:t>Renaming an existing team to </a:t>
            </a:r>
            <a:r>
              <a:rPr lang="en-US" dirty="0" smtClean="0"/>
              <a:t>DevOps </a:t>
            </a:r>
            <a:r>
              <a:rPr lang="en-US" dirty="0"/>
              <a:t>is neither necessary nor sufficient for creating a </a:t>
            </a:r>
            <a:r>
              <a:rPr lang="en-US" dirty="0" smtClean="0"/>
              <a:t>D</a:t>
            </a:r>
            <a:r>
              <a:rPr lang="en-US" dirty="0" smtClean="0"/>
              <a:t>evOps </a:t>
            </a:r>
            <a:r>
              <a:rPr lang="en-US" dirty="0" smtClean="0"/>
              <a:t>culture</a:t>
            </a:r>
          </a:p>
          <a:p>
            <a:r>
              <a:rPr lang="en-US" b="1" dirty="0"/>
              <a:t>However truth is:</a:t>
            </a:r>
          </a:p>
          <a:p>
            <a:r>
              <a:rPr lang="en-US" dirty="0"/>
              <a:t>An additional team is likely to cause more communication issues, not fewer</a:t>
            </a:r>
          </a:p>
          <a:p>
            <a:r>
              <a:rPr lang="en-US" dirty="0"/>
              <a:t>the development and operations teams must connect frequently or it should work together</a:t>
            </a:r>
          </a:p>
          <a:p>
            <a:r>
              <a:rPr lang="en-US" dirty="0"/>
              <a:t>In a startup environment, having a single team that encompasses both functions can work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DevOps </a:t>
            </a:r>
            <a:r>
              <a:rPr lang="en-US" dirty="0"/>
              <a:t>is a Team</a:t>
            </a:r>
          </a:p>
        </p:txBody>
      </p:sp>
    </p:spTree>
    <p:extLst>
      <p:ext uri="{BB962C8B-B14F-4D97-AF65-F5344CB8AC3E}">
        <p14:creationId xmlns:p14="http://schemas.microsoft.com/office/powerpoint/2010/main" val="4242654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20039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“DevOps </a:t>
            </a:r>
            <a:r>
              <a:rPr lang="en-US" dirty="0"/>
              <a:t>engineer” job title has started a controversial debate</a:t>
            </a:r>
          </a:p>
          <a:p>
            <a:r>
              <a:rPr lang="en-US" dirty="0"/>
              <a:t>The job title has been described in various ways</a:t>
            </a:r>
          </a:p>
          <a:p>
            <a:r>
              <a:rPr lang="en-US" dirty="0"/>
              <a:t>A system administrator who also knows how to write code</a:t>
            </a:r>
          </a:p>
          <a:p>
            <a:r>
              <a:rPr lang="en-US" dirty="0"/>
              <a:t>A developer who knows the basics of system administration</a:t>
            </a:r>
          </a:p>
          <a:p>
            <a:r>
              <a:rPr lang="en-US" b="1" dirty="0"/>
              <a:t>However truth is:</a:t>
            </a:r>
          </a:p>
          <a:p>
            <a:r>
              <a:rPr lang="en-US" dirty="0"/>
              <a:t>In DevOps it makes sense to have people become more specialized in their job role</a:t>
            </a:r>
          </a:p>
          <a:p>
            <a:r>
              <a:rPr lang="en-US" dirty="0"/>
              <a:t> DevOps is at its core a cultural movement, and its ideas and principles need to be used throughout entire organizations in order to be effective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DevOps is a Job </a:t>
            </a: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529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200399"/>
          </a:xfrm>
        </p:spPr>
        <p:txBody>
          <a:bodyPr/>
          <a:lstStyle/>
          <a:p>
            <a:r>
              <a:rPr lang="en-US" dirty="0"/>
              <a:t>Certification exams are testing knowledge where there are clear right or wrong answers, which </a:t>
            </a:r>
            <a:r>
              <a:rPr lang="en-US" dirty="0" smtClean="0"/>
              <a:t>DevOps </a:t>
            </a:r>
            <a:r>
              <a:rPr lang="en-US" dirty="0"/>
              <a:t>generally does not have</a:t>
            </a:r>
          </a:p>
          <a:p>
            <a:r>
              <a:rPr lang="en-US" b="1" dirty="0" smtClean="0"/>
              <a:t>However truth is:</a:t>
            </a:r>
          </a:p>
          <a:p>
            <a:r>
              <a:rPr lang="en-US" dirty="0" smtClean="0"/>
              <a:t>A </a:t>
            </a:r>
            <a:r>
              <a:rPr lang="en-US" dirty="0"/>
              <a:t>significant part of </a:t>
            </a:r>
            <a:r>
              <a:rPr lang="en-US" dirty="0" smtClean="0"/>
              <a:t>DevOps </a:t>
            </a:r>
            <a:r>
              <a:rPr lang="en-US" dirty="0"/>
              <a:t>is about culture: how do you certify culture?</a:t>
            </a:r>
          </a:p>
          <a:p>
            <a:r>
              <a:rPr lang="en-US" dirty="0" smtClean="0"/>
              <a:t>DevOps </a:t>
            </a:r>
            <a:r>
              <a:rPr lang="en-US" dirty="0"/>
              <a:t>doesn’t have required technology or one-size-fits-all solutions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You Need a </a:t>
            </a:r>
            <a:r>
              <a:rPr lang="en-US" dirty="0" smtClean="0"/>
              <a:t>DevOps </a:t>
            </a:r>
            <a:r>
              <a:rPr lang="en-US" dirty="0"/>
              <a:t>Certification</a:t>
            </a:r>
          </a:p>
        </p:txBody>
      </p:sp>
    </p:spTree>
    <p:extLst>
      <p:ext uri="{BB962C8B-B14F-4D97-AF65-F5344CB8AC3E}">
        <p14:creationId xmlns:p14="http://schemas.microsoft.com/office/powerpoint/2010/main" val="1733336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200399"/>
          </a:xfrm>
        </p:spPr>
        <p:txBody>
          <a:bodyPr/>
          <a:lstStyle/>
          <a:p>
            <a:r>
              <a:rPr lang="en-US" dirty="0"/>
              <a:t>Get both a software developer and a system administrator in one person and with one person’s salary</a:t>
            </a:r>
          </a:p>
          <a:p>
            <a:r>
              <a:rPr lang="en-US" b="1" dirty="0"/>
              <a:t>However truth is:</a:t>
            </a:r>
          </a:p>
          <a:p>
            <a:r>
              <a:rPr lang="en-US" dirty="0"/>
              <a:t>Not only is this above perception incorrect, but it is often harmful</a:t>
            </a:r>
          </a:p>
          <a:p>
            <a:r>
              <a:rPr lang="en-US" dirty="0"/>
              <a:t>At a time startups are offering perks such as three meals a day in the office and on-site laundry as a way of encouraging </a:t>
            </a:r>
          </a:p>
          <a:p>
            <a:r>
              <a:rPr lang="en-US" dirty="0" smtClean="0"/>
              <a:t>DevOps </a:t>
            </a:r>
            <a:r>
              <a:rPr lang="en-US" dirty="0"/>
              <a:t>doesn’t save money by halving the number of engineers your company needs</a:t>
            </a:r>
          </a:p>
          <a:p>
            <a:r>
              <a:rPr lang="en-US" dirty="0"/>
              <a:t> Rather, it allows organizations to increase the quality and efficiency of their work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DevOps </a:t>
            </a:r>
            <a:r>
              <a:rPr lang="en-US" dirty="0"/>
              <a:t>Means Doing All the Work with Half the People</a:t>
            </a:r>
          </a:p>
        </p:txBody>
      </p:sp>
    </p:spTree>
    <p:extLst>
      <p:ext uri="{BB962C8B-B14F-4D97-AF65-F5344CB8AC3E}">
        <p14:creationId xmlns:p14="http://schemas.microsoft.com/office/powerpoint/2010/main" val="1850998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/>
          <a:lstStyle/>
          <a:p>
            <a:r>
              <a:rPr lang="en-US" dirty="0"/>
              <a:t>Many innovations in </a:t>
            </a:r>
            <a:r>
              <a:rPr lang="en-US" dirty="0" smtClean="0"/>
              <a:t>DevOps-adjacent </a:t>
            </a:r>
            <a:r>
              <a:rPr lang="en-US" dirty="0"/>
              <a:t>tools help to codify understanding, bridging the gaps between teams and increasing velocity through automation</a:t>
            </a:r>
          </a:p>
          <a:p>
            <a:r>
              <a:rPr lang="en-US" dirty="0"/>
              <a:t>Practitioners have focused on tools that eliminate tasks that are boring and repetitive, such as with infrastructure automation and continuous integration</a:t>
            </a:r>
          </a:p>
          <a:p>
            <a:r>
              <a:rPr lang="en-US" b="1" dirty="0"/>
              <a:t>However truth is:</a:t>
            </a:r>
          </a:p>
          <a:p>
            <a:r>
              <a:rPr lang="en-US" dirty="0"/>
              <a:t>In both of these above cases, automation is a result of improved technology</a:t>
            </a:r>
          </a:p>
          <a:p>
            <a:r>
              <a:rPr lang="en-US" dirty="0"/>
              <a:t>Automating repetitive tasks automation will help to human from having to do them, that automation helps that person work more efficiently</a:t>
            </a:r>
          </a:p>
          <a:p>
            <a:r>
              <a:rPr lang="en-US" dirty="0"/>
              <a:t>Example: Automating server builds saves hours per server that a system administrator can then spend on more interesting or challenging work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DevOps Is About Automation</a:t>
            </a:r>
          </a:p>
        </p:txBody>
      </p:sp>
    </p:spTree>
    <p:extLst>
      <p:ext uri="{BB962C8B-B14F-4D97-AF65-F5344CB8AC3E}">
        <p14:creationId xmlns:p14="http://schemas.microsoft.com/office/powerpoint/2010/main" val="397163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Misconceptions Contd..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/>
          </a:bodyPr>
          <a:lstStyle/>
          <a:p>
            <a:r>
              <a:rPr lang="en-US" dirty="0"/>
              <a:t>It’s a Buzzword in Market</a:t>
            </a:r>
          </a:p>
          <a:p>
            <a:r>
              <a:rPr lang="en-US" dirty="0"/>
              <a:t>Just a new word in place </a:t>
            </a:r>
          </a:p>
          <a:p>
            <a:r>
              <a:rPr lang="en-US" b="1" dirty="0" smtClean="0"/>
              <a:t>However </a:t>
            </a:r>
            <a:r>
              <a:rPr lang="en-US" b="1" dirty="0"/>
              <a:t>truth is:</a:t>
            </a:r>
          </a:p>
          <a:p>
            <a:r>
              <a:rPr lang="en-US" dirty="0"/>
              <a:t>As </a:t>
            </a:r>
            <a:r>
              <a:rPr lang="en-US" dirty="0" smtClean="0"/>
              <a:t>DevOps </a:t>
            </a:r>
            <a:r>
              <a:rPr lang="en-US" dirty="0"/>
              <a:t>is not specific to a technology, tool, or process however, It is movement about improving organizational effectiveness and individual employee happiness</a:t>
            </a:r>
          </a:p>
          <a:p>
            <a:r>
              <a:rPr lang="en-US" dirty="0"/>
              <a:t>One of the primary differences between DevOps </a:t>
            </a:r>
            <a:r>
              <a:rPr lang="en-US" dirty="0" smtClean="0"/>
              <a:t>and </a:t>
            </a:r>
            <a:r>
              <a:rPr lang="en-US" dirty="0"/>
              <a:t>methodologies like ITIL and Agile is:</a:t>
            </a:r>
          </a:p>
          <a:p>
            <a:r>
              <a:rPr lang="en-US" dirty="0"/>
              <a:t>It does not have strict definition</a:t>
            </a:r>
          </a:p>
          <a:p>
            <a:r>
              <a:rPr lang="en-US" dirty="0"/>
              <a:t>DevOps </a:t>
            </a:r>
            <a:r>
              <a:rPr lang="en-US" dirty="0" smtClean="0"/>
              <a:t>is </a:t>
            </a:r>
            <a:r>
              <a:rPr lang="en-US" dirty="0"/>
              <a:t>movement defined by stories and ideas of individuals, teams, and organizations</a:t>
            </a:r>
          </a:p>
          <a:p>
            <a:r>
              <a:rPr lang="en-US" dirty="0"/>
              <a:t>DevOps is the evolution of processes and ideas that lead growth and change</a:t>
            </a:r>
          </a:p>
          <a:p>
            <a:r>
              <a:rPr lang="en-US" dirty="0"/>
              <a:t>Harnessing and leveraging effective DevOps </a:t>
            </a:r>
            <a:r>
              <a:rPr lang="en-US" dirty="0" smtClean="0"/>
              <a:t>will </a:t>
            </a:r>
            <a:r>
              <a:rPr lang="en-US" dirty="0"/>
              <a:t>lead to growth and evolution in tools, technology, and processes in your organization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DevOps </a:t>
            </a:r>
            <a:r>
              <a:rPr lang="en-US" dirty="0" smtClean="0"/>
              <a:t>Is </a:t>
            </a:r>
            <a:r>
              <a:rPr lang="en-US" dirty="0"/>
              <a:t>a FAD</a:t>
            </a:r>
          </a:p>
        </p:txBody>
      </p:sp>
    </p:spTree>
    <p:extLst>
      <p:ext uri="{BB962C8B-B14F-4D97-AF65-F5344CB8AC3E}">
        <p14:creationId xmlns:p14="http://schemas.microsoft.com/office/powerpoint/2010/main" val="1771253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55</TotalTime>
  <Words>628</Words>
  <Application>Microsoft Office PowerPoint</Application>
  <PresentationFormat>Widescreen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DevOps Misconceptions</vt:lpstr>
      <vt:lpstr>DevOps Misconceptions Contd..</vt:lpstr>
      <vt:lpstr>DevOps Misconceptions Contd..</vt:lpstr>
      <vt:lpstr>DevOps Misconceptions Contd..</vt:lpstr>
      <vt:lpstr>DevOps Misconceptions Contd..</vt:lpstr>
      <vt:lpstr>DevOps Misconceptions Contd..</vt:lpstr>
      <vt:lpstr>DevOps Misconceptions Contd..</vt:lpstr>
      <vt:lpstr>DevOps Anti-Patterns</vt:lpstr>
      <vt:lpstr>Three dimensions of DevOps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11</cp:revision>
  <dcterms:created xsi:type="dcterms:W3CDTF">2019-03-25T14:28:50Z</dcterms:created>
  <dcterms:modified xsi:type="dcterms:W3CDTF">2019-03-28T07:56:27Z</dcterms:modified>
</cp:coreProperties>
</file>

<file path=docProps/thumbnail.jpeg>
</file>